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36"/>
  </p:notesMasterIdLst>
  <p:sldIdLst>
    <p:sldId id="288" r:id="rId7"/>
    <p:sldId id="28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0" r:id="rId26"/>
    <p:sldId id="284" r:id="rId27"/>
    <p:sldId id="281" r:id="rId28"/>
    <p:sldId id="279" r:id="rId29"/>
    <p:sldId id="277" r:id="rId30"/>
    <p:sldId id="285" r:id="rId31"/>
    <p:sldId id="283" r:id="rId32"/>
    <p:sldId id="282" r:id="rId33"/>
    <p:sldId id="278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57F73-7A63-9945-8A36-6FBE29B5B0CB}" type="datetimeFigureOut">
              <a:rPr lang="en-US" smtClean="0"/>
              <a:t>1/10/11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2A8C7-C46D-5D47-B9D2-5B7BC3E32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6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2477-4ACE-4C1D-82C5-D9F3CA3870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 zap through</a:t>
            </a:r>
            <a:r>
              <a:rPr lang="en-US" baseline="0" dirty="0" smtClean="0"/>
              <a:t> these or take them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2477-4ACE-4C1D-82C5-D9F3CA3870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52477-4ACE-4C1D-82C5-D9F3CA3870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7A4D3C-5668-9246-9AD0-A9D5641395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Measurements of ClNO2, a presented by Levi Mielke, University of Calgary.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ClNO2 is formed from heterogeneous uptake of N2O5 on chloride containing aerosol.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Top left shows correlation of N2O5, calculated from UCLA DOAS NO3 and NO2 (30 m above site), and ClNO2.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The two species are correlated, with ClNO2 becoming more abundant over time.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Bottom left shows calculated yields of ClNO2, relative to the integrated production rate of NO3 (maximum possible).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Campaign average over the campaign is 10%.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Top right shows a time series of </a:t>
            </a:r>
            <a:r>
              <a:rPr lang="en-US" dirty="0" err="1" smtClean="0"/>
              <a:t>NOz</a:t>
            </a:r>
            <a:r>
              <a:rPr lang="en-US" dirty="0" smtClean="0"/>
              <a:t> species measured during </a:t>
            </a:r>
            <a:r>
              <a:rPr lang="en-US" dirty="0" err="1" smtClean="0"/>
              <a:t>Calnex</a:t>
            </a:r>
            <a:r>
              <a:rPr lang="en-US" dirty="0" smtClean="0"/>
              <a:t>. At night, ClNO2 makes up to 50% of </a:t>
            </a:r>
            <a:r>
              <a:rPr lang="en-US" dirty="0" err="1" smtClean="0"/>
              <a:t>NOz</a:t>
            </a:r>
            <a:r>
              <a:rPr lang="en-US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Bottom right shows an interesting correlation of </a:t>
            </a:r>
            <a:r>
              <a:rPr lang="en-US" dirty="0" err="1" smtClean="0"/>
              <a:t>nitryl</a:t>
            </a:r>
            <a:r>
              <a:rPr lang="en-US" dirty="0" smtClean="0"/>
              <a:t> chloride </a:t>
            </a:r>
            <a:r>
              <a:rPr lang="en-US" dirty="0" err="1" smtClean="0"/>
              <a:t>photodissociation</a:t>
            </a:r>
            <a:r>
              <a:rPr lang="en-US" dirty="0" smtClean="0"/>
              <a:t> with AMS Chloride.</a:t>
            </a:r>
            <a:br>
              <a:rPr lang="en-US" dirty="0" smtClean="0"/>
            </a:br>
            <a:r>
              <a:rPr lang="en-US" dirty="0" smtClean="0"/>
              <a:t>(note: A similar trend is seen in PILS submicron data).  Part of the </a:t>
            </a:r>
            <a:r>
              <a:rPr lang="en-US" dirty="0" err="1" smtClean="0"/>
              <a:t>Cl</a:t>
            </a:r>
            <a:r>
              <a:rPr lang="en-US" dirty="0" smtClean="0"/>
              <a:t> atoms produced by photolysis appear in the submicron aerosol fraction, possibly via </a:t>
            </a:r>
            <a:r>
              <a:rPr lang="en-US" dirty="0" err="1" smtClean="0"/>
              <a:t>HCl</a:t>
            </a:r>
            <a:r>
              <a:rPr lang="en-US" dirty="0" smtClean="0"/>
              <a:t> as intermediate.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For more information, see Levi at his poster, A21C-0118.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527614-0697-4186-BB59-BF54160FAA1B}" type="slidenum">
              <a:rPr lang="en-US">
                <a:solidFill>
                  <a:prstClr val="black"/>
                </a:solidFill>
                <a:latin typeface="Calibri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E92FF-170A-4003-ACDB-3F55B535126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407D-31A6-476F-8073-CF3CD9DEF620}" type="slidenum">
              <a:rPr lang="en-CA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CA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B59B-9EAB-2D4F-9FF8-4C637AD386BB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F02F-22A6-7643-903F-9EF573EEA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0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D26F2-38EB-7340-A06E-0335A0BE76B6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BF9F5-B06C-6642-A521-C011F05A0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3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B31F7-F806-2547-9E36-6F42B82227A9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98177-D872-2E40-8539-D537AD36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326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08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608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275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18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14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7540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DD34-8EF6-014C-867B-9480634F6533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9820-2D6E-EE47-A463-7C458CD4C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4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9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0636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207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42592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870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5530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945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50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3950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538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887C-2E63-FF44-99EF-7709F91D9807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8414-9CE8-CD4C-840A-868E237EE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54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5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288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137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751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697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998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307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517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603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54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281A-164B-FF40-8581-2C76702E8ACF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657D-73CD-7D49-84FA-823564D3F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18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2944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6276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41740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337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947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856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960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4120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6582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28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E8AD-FD33-D044-A2A6-075FE8C3CC90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8474-7E10-6E46-A0FA-BD6553BBA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16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397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482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5792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5435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1907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8125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522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70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204D-5E00-3941-BB1C-9B72ABCEB61A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B0100-690E-6B47-947F-18B49077D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0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2237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720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49160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8476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1366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67545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98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9C40-D528-8F47-A92C-4E0CD6D5332F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EEF1B-3C36-B141-BDB4-E33E570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D49A-A5A4-6343-9F6E-DB7FAF69A5AB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39F1-BBC0-844F-B6C4-11C6896C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8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906F-5D21-7D45-815A-36D5D82F3287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85C6-A887-7B46-A646-F72212ED3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EE0A39E6-211F-384F-9990-A765E2111703}" type="datetime1">
              <a:rPr lang="en-US"/>
              <a:pPr>
                <a:defRPr/>
              </a:pPr>
              <a:t>1/10/11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57DBF0F-8B97-BC4F-B325-7716AB7FE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0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6672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0335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:\Work\Documents\Talks\AGU 2010\CALNEX_front_final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66" y="12983"/>
            <a:ext cx="1754534" cy="4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42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6672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0335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:\Work\Documents\Talks\AGU 2010\CALNEX_front_final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66" y="12983"/>
            <a:ext cx="1754534" cy="4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04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6672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0335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:\Work\Documents\Talks\AGU 2010\CALNEX_front_final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66" y="12983"/>
            <a:ext cx="1754534" cy="4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21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6672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0335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:\Work\Documents\Talks\AGU 2010\CALNEX_front_final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66" y="12983"/>
            <a:ext cx="1754534" cy="4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4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58614"/>
            <a:ext cx="82296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BA50D42-C9CD-4801-B293-61D1F53EC57E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1/10/11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6672"/>
            <a:ext cx="9144000" cy="72008"/>
          </a:xfrm>
          <a:prstGeom prst="rect">
            <a:avLst/>
          </a:prstGeom>
          <a:gradFill flip="none" rotWithShape="1">
            <a:gsLst>
              <a:gs pos="0">
                <a:srgbClr val="033599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050" name="Picture 2" descr="E:\Work\Documents\Talks\AGU 2010\CALNEX_front_final.jp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66" y="12983"/>
            <a:ext cx="1754534" cy="463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820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hyperlink" Target="http://tinyurl.com/CalNex" TargetMode="External"/><Relationship Id="rId3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429000"/>
            <a:ext cx="7772400" cy="86409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Overview and Early Results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653136"/>
            <a:ext cx="6400800" cy="117653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Jochen Stutz, Joost de </a:t>
            </a:r>
            <a:r>
              <a:rPr lang="en-US" dirty="0" err="1" smtClean="0">
                <a:solidFill>
                  <a:schemeClr val="tx1"/>
                </a:solidFill>
              </a:rPr>
              <a:t>Gouw</a:t>
            </a:r>
            <a:r>
              <a:rPr lang="en-US" dirty="0" smtClean="0">
                <a:solidFill>
                  <a:schemeClr val="tx1"/>
                </a:solidFill>
              </a:rPr>
              <a:t>, Jose L. Jimenez,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John Seinfeld, Jason Surratt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Work\Documents\Talks\AGU 2010\CALNEX_front_fina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32549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5976" y="5949280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Calibri"/>
              </a:rPr>
              <a:t>and </a:t>
            </a:r>
          </a:p>
        </p:txBody>
      </p:sp>
    </p:spTree>
    <p:extLst>
      <p:ext uri="{BB962C8B-B14F-4D97-AF65-F5344CB8AC3E}">
        <p14:creationId xmlns:p14="http://schemas.microsoft.com/office/powerpoint/2010/main" val="403989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Aerosol Measurements (cont.) + Samplers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9552" y="625237"/>
          <a:ext cx="7740352" cy="14535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36304"/>
                <a:gridCol w="3532740"/>
                <a:gridCol w="1471308"/>
              </a:tblGrid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 extinction 532 nm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Cavity attenuated phase shift (CAPS)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Aerodyne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 extinction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630 nm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Aerodyne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single-particle single scattering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albedo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NOAA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aerosol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LIDAR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3-wavelength LIDAR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USFS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Column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aerosol optical depth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Sunphotometry / AERONET Station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UCLA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Aerosol extinction, scattering, albedo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CRDS / integrating sphere nephelometry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TTU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931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Boundary layer backscatter &amp; height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Vaisala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Ceilometer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Univ. Houston / UCLA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9552" y="2276872"/>
          <a:ext cx="7776864" cy="42838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48672"/>
                <a:gridCol w="1728192"/>
              </a:tblGrid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NMR analysis of WSOC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CNR-ISAC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Italy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Organosulfates and nitrooxy organosulfates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Caltech/UNC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OOA characterization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University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of York, UK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)\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818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14C analysis of OC, EC, Water-Insoluble OC (WIOC) and WSOC (24 hr)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PSI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Switzerland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14C analysis of Total Carbon (~3 hr for 100 samples)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PSI, Switzerland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Elements and metals (2-hr resolution)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PSI, Switzerland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HR-MS analysis of organic compounds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PNNL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EMSL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Precursor-specific SOA Tracers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Research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Compound-Specific Stable Isotope Analysis for SOA characterization and evolution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Baylor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Univ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14C analysis of Total Carbon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Research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Molecular speciation of OA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CSIC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Spain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size resolved elements and mass in 8 sizes &lt; PM10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 Davis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modified FRM - PM2.5 mass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EPA Research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)\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Microanalysis Particle Samplers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ASU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Functional Group Contributions and potentially PMF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UCSD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Sample Archiving for future analyses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Gerogia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tech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Filter Sampler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CMU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Sorbent Sampler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CMU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11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Derivatization and direct thermal desorption with analysis by GCxGC-TOFMS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 Berkeley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40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Metals and trace elements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CSIC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39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853" y="634181"/>
            <a:ext cx="447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Transport of </a:t>
            </a:r>
            <a:r>
              <a:rPr lang="en-US" sz="2400" b="1" dirty="0" err="1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VOCs</a:t>
            </a:r>
            <a:r>
              <a:rPr lang="en-US" sz="2400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to Caltech</a:t>
            </a:r>
          </a:p>
        </p:txBody>
      </p:sp>
      <p:sp>
        <p:nvSpPr>
          <p:cNvPr id="3" name="Rectangle 2"/>
          <p:cNvSpPr/>
          <p:nvPr/>
        </p:nvSpPr>
        <p:spPr>
          <a:xfrm>
            <a:off x="90000" y="88299"/>
            <a:ext cx="3886200" cy="66796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pic>
        <p:nvPicPr>
          <p:cNvPr id="7" name="Picture 6" descr="C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88299"/>
            <a:ext cx="3886200" cy="2057400"/>
          </a:xfrm>
          <a:prstGeom prst="rect">
            <a:avLst/>
          </a:prstGeom>
        </p:spPr>
      </p:pic>
      <p:pic>
        <p:nvPicPr>
          <p:cNvPr id="8" name="Picture 7" descr="Ethyn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2145699"/>
            <a:ext cx="3886200" cy="2057400"/>
          </a:xfrm>
          <a:prstGeom prst="rect">
            <a:avLst/>
          </a:prstGeom>
        </p:spPr>
      </p:pic>
      <p:pic>
        <p:nvPicPr>
          <p:cNvPr id="9" name="Picture 8" descr="Benzen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4203099"/>
            <a:ext cx="3886200" cy="2564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5696" y="1511344"/>
            <a:ext cx="4572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Inert combustion tracers are high throughout the day</a:t>
            </a:r>
          </a:p>
          <a:p>
            <a:pPr marL="230188" indent="-23018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Weak indications of morning rush hour</a:t>
            </a:r>
          </a:p>
          <a:p>
            <a:pPr marL="230188" indent="-230188" fontAlgn="base">
              <a:spcBef>
                <a:spcPct val="0"/>
              </a:spcBef>
              <a:spcAft>
                <a:spcPts val="1800"/>
              </a:spcAft>
              <a:buFont typeface="Arial"/>
              <a:buChar char="•"/>
            </a:pPr>
            <a:r>
              <a:rPr lang="en-US" sz="2400" dirty="0">
                <a:solidFill>
                  <a:prstClr val="white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Air from downtown LA direction arrives mid day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170310" y="1067952"/>
            <a:ext cx="584276" cy="1588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170310" y="3269275"/>
            <a:ext cx="584276" cy="1588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170310" y="5302247"/>
            <a:ext cx="584276" cy="1588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37429" y="1407035"/>
            <a:ext cx="1450039" cy="738664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t>Transport from downtown LA direction</a:t>
            </a:r>
          </a:p>
        </p:txBody>
      </p:sp>
    </p:spTree>
    <p:extLst>
      <p:ext uri="{BB962C8B-B14F-4D97-AF65-F5344CB8AC3E}">
        <p14:creationId xmlns:p14="http://schemas.microsoft.com/office/powerpoint/2010/main" val="290263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9853" y="634181"/>
            <a:ext cx="447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Transport of </a:t>
            </a:r>
            <a:r>
              <a:rPr lang="en-US" sz="2400" b="1" dirty="0" err="1" smtClean="0">
                <a:solidFill>
                  <a:srgbClr val="FFFF00"/>
                </a:solidFill>
              </a:rPr>
              <a:t>VOCs</a:t>
            </a:r>
            <a:r>
              <a:rPr lang="en-US" sz="2400" b="1" dirty="0" smtClean="0">
                <a:solidFill>
                  <a:srgbClr val="FFFF00"/>
                </a:solidFill>
              </a:rPr>
              <a:t> to Caltech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00" y="88299"/>
            <a:ext cx="3886200" cy="462314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88299"/>
            <a:ext cx="3886200" cy="205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05696" y="1511344"/>
            <a:ext cx="4572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DMS arrives in the evening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Transport from ocean takes longer than from LA</a:t>
            </a:r>
          </a:p>
        </p:txBody>
      </p:sp>
      <p:pic>
        <p:nvPicPr>
          <p:cNvPr id="8" name="Picture 7" descr="DM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2146554"/>
            <a:ext cx="3886200" cy="2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6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864" y="634181"/>
            <a:ext cx="3604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Aging of Hydrocarbons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00" y="88300"/>
            <a:ext cx="3886200" cy="622249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88299"/>
            <a:ext cx="3886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696" y="1511344"/>
            <a:ext cx="45720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More reactive </a:t>
            </a:r>
            <a:r>
              <a:rPr lang="en-US" sz="2400" dirty="0" err="1" smtClean="0"/>
              <a:t>NMHCs</a:t>
            </a:r>
            <a:r>
              <a:rPr lang="en-US" sz="2400" dirty="0" smtClean="0"/>
              <a:t> are relatively lower during day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Need faster photochemical clock than toluene/benzene!</a:t>
            </a:r>
          </a:p>
        </p:txBody>
      </p:sp>
      <p:pic>
        <p:nvPicPr>
          <p:cNvPr id="8" name="Picture 7" descr="Ag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2145700"/>
            <a:ext cx="3886200" cy="416509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5400000">
            <a:off x="1805016" y="3295240"/>
            <a:ext cx="1470107" cy="1588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Callout 1 10"/>
          <p:cNvSpPr/>
          <p:nvPr/>
        </p:nvSpPr>
        <p:spPr>
          <a:xfrm>
            <a:off x="1050029" y="2560980"/>
            <a:ext cx="1160032" cy="253172"/>
          </a:xfrm>
          <a:prstGeom prst="borderCallout1">
            <a:avLst>
              <a:gd name="adj1" fmla="val 102708"/>
              <a:gd name="adj2" fmla="val 101430"/>
              <a:gd name="adj3" fmla="val 187465"/>
              <a:gd name="adj4" fmla="val 124734"/>
            </a:avLst>
          </a:prstGeom>
          <a:solidFill>
            <a:srgbClr val="66FFFF"/>
          </a:solidFill>
          <a:ln>
            <a:solidFill>
              <a:schemeClr val="bg1"/>
            </a:solidFill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OH removal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6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7024" y="634181"/>
            <a:ext cx="302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Photochemical Age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00" y="88300"/>
            <a:ext cx="3886200" cy="46222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88299"/>
            <a:ext cx="3886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696" y="1511344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Benzene / 124-TMB could be good photochemical clock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Lower and constant age during night: good for emissions estimates?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Higher and variable age during the day</a:t>
            </a:r>
          </a:p>
        </p:txBody>
      </p:sp>
      <p:pic>
        <p:nvPicPr>
          <p:cNvPr id="15" name="Picture 14" descr="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2146554"/>
            <a:ext cx="3886200" cy="256489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105018" y="3015221"/>
            <a:ext cx="570044" cy="1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201630" y="3431847"/>
            <a:ext cx="718469" cy="1589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85038" y="2407884"/>
            <a:ext cx="1013181" cy="307777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Less aged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8577" y="3637987"/>
            <a:ext cx="1042986" cy="307777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More aged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pxylenesvsCO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203" y="3429000"/>
            <a:ext cx="4114800" cy="296405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24468" y="266008"/>
            <a:ext cx="3451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Urban VOC Emissions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benzenevsCO_2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06" y="266008"/>
            <a:ext cx="4114800" cy="2929180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pic>
        <p:nvPicPr>
          <p:cNvPr id="4" name="Picture 3" descr="propanalvsC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38203" y="3429000"/>
            <a:ext cx="4114800" cy="2760965"/>
          </a:xfrm>
          <a:prstGeom prst="rect">
            <a:avLst/>
          </a:prstGeom>
        </p:spPr>
      </p:pic>
      <p:pic>
        <p:nvPicPr>
          <p:cNvPr id="5" name="Picture 4" descr="mpxylenesvsCO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206" y="3429000"/>
            <a:ext cx="4114800" cy="296405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738203" y="1217741"/>
            <a:ext cx="422386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Good correlations between </a:t>
            </a:r>
            <a:r>
              <a:rPr lang="en-US" sz="2400" dirty="0" err="1" smtClean="0"/>
              <a:t>VOCs</a:t>
            </a:r>
            <a:r>
              <a:rPr lang="en-US" sz="2400" dirty="0" smtClean="0"/>
              <a:t> and CO at night</a:t>
            </a:r>
          </a:p>
          <a:p>
            <a:pPr marL="225425" indent="-225425">
              <a:spcAft>
                <a:spcPts val="1200"/>
              </a:spcAft>
              <a:buFont typeface="Arial"/>
              <a:buChar char="•"/>
            </a:pPr>
            <a:r>
              <a:rPr lang="en-US" sz="2400" dirty="0" smtClean="0"/>
              <a:t>Are these data suitable to estimate VOC emissions?</a:t>
            </a:r>
            <a:endParaRPr lang="en-US" sz="2400" dirty="0"/>
          </a:p>
        </p:txBody>
      </p:sp>
      <p:sp>
        <p:nvSpPr>
          <p:cNvPr id="8" name="Process 7"/>
          <p:cNvSpPr/>
          <p:nvPr/>
        </p:nvSpPr>
        <p:spPr>
          <a:xfrm>
            <a:off x="7136019" y="3609116"/>
            <a:ext cx="1392982" cy="737392"/>
          </a:xfrm>
          <a:prstGeom prst="flowChartProcess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11547" y="5733384"/>
            <a:ext cx="937176" cy="584776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Daytime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removal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4588" y="3609116"/>
            <a:ext cx="1142861" cy="584776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Daytime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production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19858701">
            <a:off x="2293511" y="5300644"/>
            <a:ext cx="1192931" cy="464949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0687398">
            <a:off x="6057368" y="4634812"/>
            <a:ext cx="1406819" cy="464949"/>
          </a:xfrm>
          <a:prstGeom prst="ellips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3210092" y="5570407"/>
            <a:ext cx="201455" cy="162979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2"/>
          </p:cNvCxnSpPr>
          <p:nvPr/>
        </p:nvCxnSpPr>
        <p:spPr>
          <a:xfrm rot="5400000">
            <a:off x="6713572" y="4310507"/>
            <a:ext cx="449062" cy="215832"/>
          </a:xfrm>
          <a:prstGeom prst="line">
            <a:avLst/>
          </a:prstGeom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903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000" y="88300"/>
            <a:ext cx="3886200" cy="664219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88299"/>
            <a:ext cx="3886200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05696" y="1511344"/>
            <a:ext cx="457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Benzene / 124-TMB could be good photochemical clock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err="1" smtClean="0"/>
              <a:t>Aldehydes</a:t>
            </a:r>
            <a:r>
              <a:rPr lang="en-US" sz="2400" dirty="0" smtClean="0"/>
              <a:t> and </a:t>
            </a:r>
            <a:r>
              <a:rPr lang="en-US" sz="2400" dirty="0" err="1" smtClean="0"/>
              <a:t>ketones</a:t>
            </a:r>
            <a:r>
              <a:rPr lang="en-US" sz="2400" dirty="0" smtClean="0"/>
              <a:t> are enhanced at higher photochemical age</a:t>
            </a:r>
          </a:p>
        </p:txBody>
      </p:sp>
      <p:pic>
        <p:nvPicPr>
          <p:cNvPr id="9" name="Picture 8" descr="Acetaldehyd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4165599"/>
            <a:ext cx="3886200" cy="2564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7024" y="634181"/>
            <a:ext cx="302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Photochemical Age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AgeNoAxi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00" y="2145699"/>
            <a:ext cx="3886200" cy="2057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105018" y="3015221"/>
            <a:ext cx="570044" cy="1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01630" y="3431847"/>
            <a:ext cx="718469" cy="1589"/>
          </a:xfrm>
          <a:prstGeom prst="straightConnector1">
            <a:avLst/>
          </a:prstGeom>
          <a:ln w="825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5038" y="2407884"/>
            <a:ext cx="1013181" cy="307777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Less aged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8577" y="3637987"/>
            <a:ext cx="1042986" cy="307777"/>
          </a:xfrm>
          <a:prstGeom prst="rect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More aged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0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022" y="256032"/>
            <a:ext cx="51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Formation of Secondary Products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52" y="4906441"/>
            <a:ext cx="799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/>
              <a:buChar char="•"/>
            </a:pPr>
            <a:r>
              <a:rPr lang="en-US" sz="2400" dirty="0" smtClean="0"/>
              <a:t>Clear increase in acetaldehyde with photochemical age</a:t>
            </a:r>
          </a:p>
        </p:txBody>
      </p:sp>
      <p:pic>
        <p:nvPicPr>
          <p:cNvPr id="6" name="Picture 5" descr="AcetaldehydeProductio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0" y="1005840"/>
            <a:ext cx="4800600" cy="3707892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45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cetaldehydeProducti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700" y="1005840"/>
            <a:ext cx="4800600" cy="3707892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000022" y="256032"/>
            <a:ext cx="5143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Formation of Secondary Products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752" y="4906441"/>
            <a:ext cx="79944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0188" indent="-230188">
              <a:buFont typeface="Arial"/>
              <a:buChar char="•"/>
            </a:pPr>
            <a:r>
              <a:rPr lang="en-US" sz="2400" dirty="0" smtClean="0"/>
              <a:t>Clear increase in acetaldehyde with photochemical age</a:t>
            </a:r>
          </a:p>
          <a:p>
            <a:pPr marL="230188" indent="-230188">
              <a:buFont typeface="Arial"/>
              <a:buChar char="•"/>
            </a:pPr>
            <a:r>
              <a:rPr lang="en-US" sz="2400" dirty="0" smtClean="0"/>
              <a:t>Emission ratios from NE U.S. represent lower limit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651082" y="2050149"/>
            <a:ext cx="1469058" cy="1283611"/>
          </a:xfrm>
          <a:prstGeom prst="straightConnector1">
            <a:avLst/>
          </a:prstGeom>
          <a:ln w="114300" cap="flat" cmpd="sng" algn="ctr">
            <a:solidFill>
              <a:srgbClr val="008000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82000" y="1340098"/>
            <a:ext cx="1588428" cy="584776"/>
          </a:xfrm>
          <a:prstGeom prst="rect">
            <a:avLst/>
          </a:prstGeom>
          <a:solidFill>
            <a:srgbClr val="CCFFCC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Photochemical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smtClean="0">
                <a:solidFill>
                  <a:srgbClr val="000000"/>
                </a:solidFill>
              </a:rPr>
              <a:t>aging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Structure at the Site </a:t>
            </a:r>
            <a:r>
              <a:rPr lang="en-US" b="0" dirty="0" smtClean="0"/>
              <a:t>(UCLA)</a:t>
            </a:r>
            <a:endParaRPr lang="en-US" b="0" dirty="0"/>
          </a:p>
        </p:txBody>
      </p:sp>
      <p:pic>
        <p:nvPicPr>
          <p:cNvPr id="23554" name="Picture 2" descr="E:\Work\Research\Calnex\MatLab\Fig Spatial Re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2614" y="548680"/>
            <a:ext cx="5741385" cy="30963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6488668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>
                <a:solidFill>
                  <a:prstClr val="black"/>
                </a:solidFill>
                <a:latin typeface="Calibri"/>
              </a:rPr>
              <a:t>data from Univ. Houston, NOAA, UCLA</a:t>
            </a:r>
          </a:p>
        </p:txBody>
      </p:sp>
      <p:pic>
        <p:nvPicPr>
          <p:cNvPr id="7" name="Picture 3" descr="E:\Work\Research\Calnex\MatLab\LP-DOAS compariso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63196"/>
            <a:ext cx="4032448" cy="3294804"/>
          </a:xfrm>
          <a:prstGeom prst="rect">
            <a:avLst/>
          </a:prstGeom>
          <a:noFill/>
        </p:spPr>
      </p:pic>
      <p:pic>
        <p:nvPicPr>
          <p:cNvPr id="8" name="Picture 2" descr="E:\Work\Research\Calnex\Plots\Setup Light Pat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826266"/>
            <a:ext cx="4788024" cy="274370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620688"/>
            <a:ext cx="2843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Comparison of in-situ with path-averaged data (5km path length) shows little difference during the day, but not at night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38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CalNex</a:t>
            </a:r>
            <a:r>
              <a:rPr lang="en-US" dirty="0" smtClean="0"/>
              <a:t>-LA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84376"/>
            <a:ext cx="2915816" cy="32129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 smtClean="0"/>
              <a:t>Aerosol Dynamics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Aerodyne Research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Arizona State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Baylor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Brookhaven National Laboratory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California Air Resources Board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California Institute of Technology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Carnegie Mellon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err="1" smtClean="0"/>
              <a:t>Consejo</a:t>
            </a:r>
            <a:r>
              <a:rPr lang="en-US" sz="1400" dirty="0" smtClean="0"/>
              <a:t> Superior de </a:t>
            </a:r>
            <a:r>
              <a:rPr lang="en-US" sz="1400" dirty="0" err="1" smtClean="0"/>
              <a:t>Investigaciones</a:t>
            </a:r>
            <a:r>
              <a:rPr lang="en-US" sz="1400" dirty="0" smtClean="0"/>
              <a:t> </a:t>
            </a:r>
            <a:r>
              <a:rPr lang="en-US" sz="1400" dirty="0" err="1" smtClean="0"/>
              <a:t>Cientificas</a:t>
            </a:r>
            <a:endParaRPr lang="en-US" sz="1400" dirty="0" smtClean="0"/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Droplet Measurement Technologies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Georgia Institute of Technology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/>
              <a:t>Indiana University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err="1" smtClean="0"/>
              <a:t>Istituto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Scienze</a:t>
            </a:r>
            <a:r>
              <a:rPr lang="en-US" sz="1400" dirty="0" smtClean="0"/>
              <a:t> </a:t>
            </a:r>
            <a:r>
              <a:rPr lang="en-US" sz="1400" dirty="0" err="1" smtClean="0"/>
              <a:t>dell'Atmosfera</a:t>
            </a:r>
            <a:r>
              <a:rPr lang="en-US" sz="1400" dirty="0" smtClean="0"/>
              <a:t> e del </a:t>
            </a:r>
            <a:r>
              <a:rPr lang="en-US" sz="1400" dirty="0" err="1" smtClean="0"/>
              <a:t>Clima</a:t>
            </a:r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pic>
        <p:nvPicPr>
          <p:cNvPr id="3074" name="Picture 2" descr="C:\Users\Johan\Desktop\ClaNex-LA Group Pictur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21013" cy="27363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3356992"/>
            <a:ext cx="316835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Jet Propulsion Laboratory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  <a:latin typeface="Calibri"/>
              </a:rPr>
              <a:t>Laboratoire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Inter-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Universitaire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des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Systemes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Atmospheriques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Loyola Marymount University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Massachusetts Institute of Technology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Max Planck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Institut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fur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Chemie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NOAA Air Resources Laboratory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NOAA Earth System Research Laboratory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Pacific Northwest National Laboratory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Paul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Scherrer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Institut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Texas Tech University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  <a:latin typeface="Calibri"/>
              </a:rPr>
              <a:t>Tofwerk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AG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US Environmental Protection Agency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USFS Fire Sciences Laboratory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Calgary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California-Berkeley</a:t>
            </a:r>
          </a:p>
          <a:p>
            <a:pPr defTabSz="914400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3356992"/>
            <a:ext cx="3131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California-Berkeley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California-Davis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California-Irvine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California-Los Angeles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California-San Diego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Colorado-Boulder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Delaware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Houston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Manchester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North Carolina-Chapel Hill</a:t>
            </a:r>
          </a:p>
          <a:p>
            <a:pPr defTabSz="914400"/>
            <a:r>
              <a:rPr lang="en-US" sz="1400" dirty="0" err="1">
                <a:solidFill>
                  <a:prstClr val="black"/>
                </a:solidFill>
                <a:latin typeface="Calibri"/>
              </a:rPr>
              <a:t>Universite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 Saint-Joseph de </a:t>
            </a:r>
            <a:r>
              <a:rPr lang="en-US" sz="1400" dirty="0" err="1">
                <a:solidFill>
                  <a:prstClr val="black"/>
                </a:solidFill>
                <a:latin typeface="Calibri"/>
              </a:rPr>
              <a:t>Beyrouth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Toronto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Utrecht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Washington-Seattle</a:t>
            </a:r>
          </a:p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University of York</a:t>
            </a:r>
          </a:p>
          <a:p>
            <a:pPr defTabSz="914400"/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71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718050" y="908050"/>
            <a:ext cx="184308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endParaRPr lang="en-US" sz="1200" baseline="3000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algn="ctr" defTabSz="914400"/>
            <a:endParaRPr lang="en-US" sz="1200" baseline="3000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  <a:p>
            <a:pPr algn="ctr" defTabSz="914400"/>
            <a:endParaRPr lang="en-US" sz="1200">
              <a:solidFill>
                <a:prstClr val="black"/>
              </a:solidFill>
              <a:latin typeface="Calibri" charset="0"/>
              <a:cs typeface="Times New Roman" charset="0"/>
            </a:endParaRPr>
          </a:p>
          <a:p>
            <a:pPr algn="ctr" defTabSz="914400"/>
            <a:endParaRPr lang="en-US" sz="1600" b="1" i="1">
              <a:solidFill>
                <a:prstClr val="black"/>
              </a:solidFill>
              <a:latin typeface="Calibri" charset="0"/>
              <a:cs typeface="Times New Roman" charset="0"/>
            </a:endParaRP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Formic Acid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Acrylic acid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Methacrylic acid	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Pyruvic/Butyric acid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Propionic acid</a:t>
            </a:r>
            <a:endParaRPr lang="en-US" sz="160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charset="0"/>
              <a:cs typeface="Times New Roman" charset="0"/>
            </a:endParaRP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Glycolic acid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Benzenediol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  <a:cs typeface="Times New Roman" charset="0"/>
              </a:rPr>
              <a:t>Benzoic acid</a:t>
            </a:r>
            <a:endParaRPr lang="en-US" sz="1200">
              <a:solidFill>
                <a:prstClr val="black"/>
              </a:solidFill>
              <a:latin typeface="Calibri" charset="0"/>
              <a:cs typeface="Times New Roman" charset="0"/>
            </a:endParaRPr>
          </a:p>
          <a:p>
            <a:pPr algn="ctr" defTabSz="914400"/>
            <a:endParaRPr lang="en-US" sz="1200">
              <a:solidFill>
                <a:prstClr val="black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13316" name="Rectangle 8"/>
          <p:cNvSpPr>
            <a:spLocks noChangeArrowheads="1"/>
          </p:cNvSpPr>
          <p:nvPr/>
        </p:nvSpPr>
        <p:spPr bwMode="auto">
          <a:xfrm>
            <a:off x="0" y="0"/>
            <a:ext cx="9144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Negative-Ion Proton-Transfer Chemical-Ionization MS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(NOAA)</a:t>
            </a:r>
          </a:p>
          <a:p>
            <a:pPr defTabSz="914400"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latin typeface="Calibri" charset="0"/>
              </a:rPr>
              <a:t>						(NI-PT-CIMS)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7351713" y="1595438"/>
            <a:ext cx="7159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</a:rPr>
              <a:t>HCl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</a:rPr>
              <a:t>HONO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</a:rPr>
              <a:t>HNCO</a:t>
            </a:r>
          </a:p>
          <a:p>
            <a:pPr algn="ctr" defTabSz="914400"/>
            <a:r>
              <a:rPr lang="en-US" sz="1600">
                <a:solidFill>
                  <a:prstClr val="black"/>
                </a:solidFill>
                <a:latin typeface="Calibri" charset="0"/>
              </a:rPr>
              <a:t>HNO</a:t>
            </a:r>
            <a:r>
              <a:rPr lang="en-US" sz="1600" baseline="-25000">
                <a:solidFill>
                  <a:prstClr val="black"/>
                </a:solidFill>
                <a:latin typeface="Calibri" charset="0"/>
              </a:rPr>
              <a:t>3</a:t>
            </a:r>
            <a:endParaRPr lang="en-US" sz="160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4321175" y="903288"/>
            <a:ext cx="4808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prstClr val="black"/>
                </a:solidFill>
                <a:latin typeface="Calibri" charset="0"/>
              </a:rPr>
              <a:t>Quantitative Measurements During CalNex 2010</a:t>
            </a:r>
          </a:p>
        </p:txBody>
      </p:sp>
      <p:sp>
        <p:nvSpPr>
          <p:cNvPr id="13319" name="TextBox 13"/>
          <p:cNvSpPr txBox="1">
            <a:spLocks noChangeArrowheads="1"/>
          </p:cNvSpPr>
          <p:nvPr/>
        </p:nvSpPr>
        <p:spPr bwMode="auto">
          <a:xfrm>
            <a:off x="50800" y="4103688"/>
            <a:ext cx="4105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>
                <a:solidFill>
                  <a:prstClr val="black"/>
                </a:solidFill>
                <a:latin typeface="Calibri" charset="0"/>
              </a:rPr>
              <a:t>NI-PT-CIMS provides continuous, fast (1 second), and real-time measurements of organic and inorganic acids. </a:t>
            </a:r>
          </a:p>
        </p:txBody>
      </p:sp>
      <p:pic>
        <p:nvPicPr>
          <p:cNvPr id="13320" name="Picture 15" descr="Timeseri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0" y="3717925"/>
            <a:ext cx="50419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16"/>
          <p:cNvSpPr txBox="1">
            <a:spLocks noChangeArrowheads="1"/>
          </p:cNvSpPr>
          <p:nvPr/>
        </p:nvSpPr>
        <p:spPr bwMode="auto">
          <a:xfrm>
            <a:off x="4970463" y="1249363"/>
            <a:ext cx="1397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 i="1">
                <a:solidFill>
                  <a:prstClr val="black"/>
                </a:solidFill>
                <a:latin typeface="Calibri" charset="0"/>
                <a:cs typeface="Times New Roman" charset="0"/>
              </a:rPr>
              <a:t>Organic Acids</a:t>
            </a:r>
          </a:p>
          <a:p>
            <a:pPr defTabSz="91440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3322" name="TextBox 17"/>
          <p:cNvSpPr txBox="1">
            <a:spLocks noChangeArrowheads="1"/>
          </p:cNvSpPr>
          <p:nvPr/>
        </p:nvSpPr>
        <p:spPr bwMode="auto">
          <a:xfrm>
            <a:off x="6937375" y="1266825"/>
            <a:ext cx="15303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600" b="1" i="1">
                <a:solidFill>
                  <a:prstClr val="black"/>
                </a:solidFill>
                <a:latin typeface="Calibri" charset="0"/>
              </a:rPr>
              <a:t>Inorganic Acids </a:t>
            </a:r>
          </a:p>
          <a:p>
            <a:pPr defTabSz="914400"/>
            <a:endParaRPr lang="en-US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3323" name="Picture 19" descr="100_05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" y="920750"/>
            <a:ext cx="3890962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49238" y="3313113"/>
            <a:ext cx="3827462" cy="4048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71475" y="3397250"/>
          <a:ext cx="3556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3556000" imgH="266700" progId="Equation.3">
                  <p:embed/>
                </p:oleObj>
              </mc:Choice>
              <mc:Fallback>
                <p:oleObj name="Equation" r:id="rId5" imgW="35560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397250"/>
                        <a:ext cx="3556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Box 23"/>
          <p:cNvSpPr txBox="1">
            <a:spLocks noChangeArrowheads="1"/>
          </p:cNvSpPr>
          <p:nvPr/>
        </p:nvSpPr>
        <p:spPr bwMode="auto">
          <a:xfrm>
            <a:off x="212725" y="611188"/>
            <a:ext cx="27479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400" i="1">
                <a:solidFill>
                  <a:srgbClr val="000000"/>
                </a:solidFill>
                <a:latin typeface="Calibri" charset="0"/>
              </a:rPr>
              <a:t>Veres et al. 2008, Int. J. Mass Spec.</a:t>
            </a:r>
            <a:endParaRPr lang="en-US" sz="1400" i="1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00" y="5248275"/>
            <a:ext cx="4165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600" b="1" dirty="0">
                <a:solidFill>
                  <a:prstClr val="black"/>
                </a:solidFill>
                <a:latin typeface="Calibri"/>
                <a:cs typeface="ＭＳ Ｐゴシック" charset="-128"/>
              </a:rPr>
              <a:t>Strong diurnal variations observed are indicative of photochemical formation of the organic acids measured in Pasadena, CA</a:t>
            </a:r>
          </a:p>
        </p:txBody>
      </p:sp>
    </p:spTree>
    <p:extLst>
      <p:ext uri="{BB962C8B-B14F-4D97-AF65-F5344CB8AC3E}">
        <p14:creationId xmlns:p14="http://schemas.microsoft.com/office/powerpoint/2010/main" val="324289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5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385" y="620688"/>
            <a:ext cx="4598639" cy="357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2"/>
          <p:cNvPicPr preferRelativeResize="0"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011" y="836712"/>
            <a:ext cx="42244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Box 8"/>
          <p:cNvSpPr txBox="1">
            <a:spLocks noChangeArrowheads="1"/>
          </p:cNvSpPr>
          <p:nvPr/>
        </p:nvSpPr>
        <p:spPr bwMode="auto">
          <a:xfrm>
            <a:off x="0" y="301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ClNO</a:t>
            </a:r>
            <a:r>
              <a:rPr lang="en-US" sz="2800" b="1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Calibri" pitchFamily="34" charset="0"/>
              </a:rPr>
              <a:t> chemistry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</a:rPr>
              <a:t>(Calgary, UCLA, Houston, NOAA)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8223" y="4838757"/>
            <a:ext cx="345960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NO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+ O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→ NO</a:t>
            </a:r>
            <a:r>
              <a:rPr lang="en-US" baseline="-25000" dirty="0">
                <a:solidFill>
                  <a:prstClr val="black"/>
                </a:solidFill>
                <a:latin typeface="Calibri"/>
              </a:rPr>
              <a:t>3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→ 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N</a:t>
            </a:r>
            <a:r>
              <a:rPr lang="en-US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O</a:t>
            </a:r>
            <a:r>
              <a:rPr lang="en-US" baseline="-25000" dirty="0">
                <a:solidFill>
                  <a:srgbClr val="FF0000"/>
                </a:solidFill>
                <a:latin typeface="Calibri"/>
              </a:rPr>
              <a:t>5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Times New Roman"/>
              </a:rPr>
              <a:t>→ </a:t>
            </a:r>
            <a:r>
              <a:rPr lang="en-US" dirty="0">
                <a:solidFill>
                  <a:srgbClr val="0070C0"/>
                </a:solidFill>
                <a:latin typeface="Calibri"/>
                <a:cs typeface="Times New Roman"/>
              </a:rPr>
              <a:t>ClNO</a:t>
            </a:r>
            <a:r>
              <a:rPr lang="en-US" baseline="-25000" dirty="0">
                <a:solidFill>
                  <a:srgbClr val="0070C0"/>
                </a:solidFill>
                <a:latin typeface="Calibri"/>
                <a:cs typeface="Times New Roman"/>
              </a:rPr>
              <a:t>2</a:t>
            </a:r>
            <a:endParaRPr lang="en-US" baseline="-250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4536504" y="519063"/>
            <a:ext cx="4572000" cy="46166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2400" dirty="0">
                <a:solidFill>
                  <a:srgbClr val="0070C0"/>
                </a:solidFill>
                <a:latin typeface="Calibri"/>
                <a:cs typeface="Arial" pitchFamily="34" charset="0"/>
              </a:rPr>
              <a:t>ClNO</a:t>
            </a:r>
            <a:r>
              <a:rPr lang="en-US" sz="2400" baseline="-25000" dirty="0">
                <a:solidFill>
                  <a:srgbClr val="0070C0"/>
                </a:solidFill>
                <a:latin typeface="Calibri"/>
                <a:cs typeface="Arial" pitchFamily="34" charset="0"/>
              </a:rPr>
              <a:t>2 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  <a:cs typeface="Arial" pitchFamily="34" charset="0"/>
              </a:rPr>
              <a:t>up to 50% of </a:t>
            </a:r>
            <a:r>
              <a:rPr lang="en-US" sz="24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NO</a:t>
            </a:r>
            <a:r>
              <a:rPr lang="en-US" sz="2400" baseline="-25000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z</a:t>
            </a:r>
            <a:endParaRPr lang="en-US" sz="2400" baseline="-25000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1035" name="TextBox 17"/>
          <p:cNvSpPr txBox="1">
            <a:spLocks noChangeArrowheads="1"/>
          </p:cNvSpPr>
          <p:nvPr/>
        </p:nvSpPr>
        <p:spPr bwMode="auto">
          <a:xfrm>
            <a:off x="2969542" y="5222890"/>
            <a:ext cx="3636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dirty="0">
                <a:solidFill>
                  <a:srgbClr val="4F81BD"/>
                </a:solidFill>
                <a:latin typeface="Calibri" pitchFamily="34" charset="0"/>
              </a:rPr>
              <a:t>ClNO</a:t>
            </a:r>
            <a:r>
              <a:rPr lang="en-US" baseline="-25000" dirty="0">
                <a:solidFill>
                  <a:srgbClr val="4F81BD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+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</a:rPr>
              <a:t>h</a:t>
            </a:r>
            <a:r>
              <a:rPr lang="en-US" dirty="0" err="1" smtClean="0">
                <a:solidFill>
                  <a:prstClr val="black"/>
                </a:solidFill>
                <a:latin typeface="Symbol" pitchFamily="18" charset="2"/>
              </a:rPr>
              <a:t>υ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→  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</a:rPr>
              <a:t>Cl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+ NO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  <a:p>
            <a:pPr algn="ctr" defTabSz="914400"/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Calibri" pitchFamily="34" charset="0"/>
              </a:rPr>
              <a:t>P_Cl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) = j(ClNO</a:t>
            </a:r>
            <a:r>
              <a:rPr lang="en-US" baseline="-25000" dirty="0">
                <a:solidFill>
                  <a:prstClr val="black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)[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ClNO</a:t>
            </a:r>
            <a:r>
              <a:rPr lang="en-US" baseline="-25000" dirty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8428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Radical Budget </a:t>
            </a:r>
            <a:r>
              <a:rPr lang="en-US" sz="3100" b="0" dirty="0" smtClean="0"/>
              <a:t>(NOAA, Houston, Indiana)</a:t>
            </a:r>
            <a:endParaRPr lang="en-US" sz="3100" b="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077" y="692697"/>
            <a:ext cx="856042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0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Reduction in </a:t>
            </a:r>
            <a:r>
              <a:rPr lang="en-US" dirty="0" smtClean="0"/>
              <a:t>Photolysis Rates </a:t>
            </a:r>
            <a:r>
              <a:rPr lang="en-US" b="0" dirty="0" smtClean="0"/>
              <a:t>(Univ. Houston)</a:t>
            </a:r>
            <a:endParaRPr lang="en-US" b="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620688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In the LA basin, aerosols typically cause a 15% reduction in the photolysis of NO</a:t>
            </a:r>
            <a:r>
              <a:rPr lang="en-US" sz="2400" baseline="-25000" dirty="0">
                <a:solidFill>
                  <a:prstClr val="black"/>
                </a:solidFill>
                <a:latin typeface="Calibri"/>
              </a:rPr>
              <a:t>2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Slide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96" y="1693352"/>
            <a:ext cx="5544616" cy="4293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5976" y="1549822"/>
            <a:ext cx="4788024" cy="12311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2000" dirty="0">
                <a:solidFill>
                  <a:srgbClr val="FF0000"/>
                </a:solidFill>
                <a:latin typeface="Calibri"/>
              </a:rPr>
              <a:t>Measured j(NO</a:t>
            </a:r>
            <a:r>
              <a:rPr lang="en-US" sz="2000" baseline="-25000" dirty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)</a:t>
            </a:r>
          </a:p>
          <a:p>
            <a:pPr defTabSz="914400"/>
            <a:r>
              <a:rPr lang="en-US" sz="2000" dirty="0">
                <a:solidFill>
                  <a:srgbClr val="FF7E7F"/>
                </a:solidFill>
                <a:latin typeface="Calibri"/>
              </a:rPr>
              <a:t>TUV No aerosols or NO</a:t>
            </a:r>
            <a:r>
              <a:rPr lang="en-US" sz="2000" baseline="-25000" dirty="0">
                <a:solidFill>
                  <a:srgbClr val="FF7E7F"/>
                </a:solidFill>
                <a:latin typeface="Calibri"/>
              </a:rPr>
              <a:t>2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pPr defTabSz="914400"/>
            <a:r>
              <a:rPr lang="en-US" sz="2000" dirty="0">
                <a:solidFill>
                  <a:srgbClr val="BFEAFD"/>
                </a:solidFill>
                <a:latin typeface="Calibri"/>
              </a:rPr>
              <a:t>TUV No aerosol with 2 DU column NO</a:t>
            </a:r>
            <a:r>
              <a:rPr lang="en-US" sz="2000" baseline="-25000" dirty="0">
                <a:solidFill>
                  <a:srgbClr val="BFEAFD"/>
                </a:solidFill>
                <a:latin typeface="Calibri"/>
              </a:rPr>
              <a:t>2</a:t>
            </a:r>
          </a:p>
          <a:p>
            <a:pPr defTabSz="914400"/>
            <a:r>
              <a:rPr lang="en-US" sz="2000" dirty="0">
                <a:solidFill>
                  <a:srgbClr val="FFABED"/>
                </a:solidFill>
                <a:latin typeface="Calibri"/>
              </a:rPr>
              <a:t>TUV Default urban aerosol profile</a:t>
            </a:r>
          </a:p>
        </p:txBody>
      </p:sp>
    </p:spTree>
    <p:extLst>
      <p:ext uri="{BB962C8B-B14F-4D97-AF65-F5344CB8AC3E}">
        <p14:creationId xmlns:p14="http://schemas.microsoft.com/office/powerpoint/2010/main" val="150943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/>
          <p:nvPr/>
        </p:nvGrpSpPr>
        <p:grpSpPr>
          <a:xfrm>
            <a:off x="381000" y="476672"/>
            <a:ext cx="4751225" cy="2979737"/>
            <a:chOff x="152400" y="685800"/>
            <a:chExt cx="4751225" cy="297973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685800"/>
              <a:ext cx="3657600" cy="2979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819400" y="726488"/>
              <a:ext cx="20842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Diurnal Cycles 6/3-6/9 </a:t>
              </a:r>
            </a:p>
            <a:p>
              <a:pPr defTabSz="914400"/>
              <a:r>
                <a:rPr lang="en-US" sz="1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(reg. accumulation)</a:t>
              </a: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4961878" y="544066"/>
            <a:ext cx="3886200" cy="3028950"/>
            <a:chOff x="4961878" y="685800"/>
            <a:chExt cx="3886200" cy="3028950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1878" y="685800"/>
              <a:ext cx="3886200" cy="302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5929263" y="742031"/>
              <a:ext cx="1800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Campaign Average</a:t>
              </a:r>
            </a:p>
            <a:p>
              <a:pPr defTabSz="914400"/>
              <a:r>
                <a:rPr lang="en-US" sz="14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Size Distributions</a:t>
              </a:r>
            </a:p>
          </p:txBody>
        </p:sp>
      </p:grp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18" y="3460718"/>
            <a:ext cx="46482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Summary of High-Res AMS Results 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Arial" pitchFamily="34" charset="0"/>
              </a:rPr>
              <a:t>(CU Boulder)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8174" y="3426023"/>
            <a:ext cx="2755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 Correlation OOA </a:t>
            </a:r>
            <a:r>
              <a:rPr lang="en-US" sz="1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1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260424" y="1701383"/>
            <a:ext cx="233596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8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SP2-AMS measurements of BC and its Coatings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0032" y="548680"/>
            <a:ext cx="4139952" cy="1368151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dirty="0" smtClean="0"/>
              <a:t>Vaporise particles containing black carbon and chemically characterises and quantify the black carbon and its coating</a:t>
            </a:r>
          </a:p>
        </p:txBody>
      </p:sp>
      <p:pic>
        <p:nvPicPr>
          <p:cNvPr id="4" name="Picture 6" descr="TOF-AMS-with-SP2-las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465906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95135"/>
            <a:ext cx="4932041" cy="496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2808312" cy="262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7504" y="6309320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James Allen. Univ. Manchester</a:t>
            </a:r>
          </a:p>
        </p:txBody>
      </p:sp>
    </p:spTree>
    <p:extLst>
      <p:ext uri="{BB962C8B-B14F-4D97-AF65-F5344CB8AC3E}">
        <p14:creationId xmlns:p14="http://schemas.microsoft.com/office/powerpoint/2010/main" val="305224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PALMS particle types mapped onto aerosol size distribution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7"/>
            <a:ext cx="8229600" cy="576064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Particle Analysis by Laser Mass Spectrometry (PALMS)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41" y="1124744"/>
            <a:ext cx="4657202" cy="399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052736"/>
            <a:ext cx="4755606" cy="407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4600" y="2311152"/>
            <a:ext cx="198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CC3399"/>
                </a:solidFill>
                <a:latin typeface="Calibri"/>
              </a:rPr>
              <a:t>Sulfate-Organic-Nitrate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905000" y="1930152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  <a:latin typeface="Calibri"/>
              </a:rPr>
              <a:t>Total Volume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43200" y="2768352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00CC66"/>
                </a:solidFill>
                <a:latin typeface="Calibri"/>
              </a:rPr>
              <a:t>Biomass Burning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867400" y="2158752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CC6600"/>
                </a:solidFill>
                <a:latin typeface="Calibri"/>
              </a:rPr>
              <a:t>Mineral Dust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705600" y="2463552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200" b="1">
                <a:solidFill>
                  <a:srgbClr val="3399FF"/>
                </a:solidFill>
                <a:latin typeface="Calibri"/>
              </a:rPr>
              <a:t>Sea Salt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2133600" y="2539752"/>
            <a:ext cx="685800" cy="381000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133600" y="3073152"/>
            <a:ext cx="838200" cy="609600"/>
          </a:xfrm>
          <a:prstGeom prst="line">
            <a:avLst/>
          </a:prstGeom>
          <a:noFill/>
          <a:ln w="190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6400800" y="2463552"/>
            <a:ext cx="304800" cy="1371600"/>
          </a:xfrm>
          <a:prstGeom prst="line">
            <a:avLst/>
          </a:prstGeom>
          <a:noFill/>
          <a:ln w="19050">
            <a:solidFill>
              <a:srgbClr val="CC6600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7086600" y="2692152"/>
            <a:ext cx="0" cy="533400"/>
          </a:xfrm>
          <a:prstGeom prst="line">
            <a:avLst/>
          </a:prstGeom>
          <a:noFill/>
          <a:ln w="190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066800" y="5359152"/>
            <a:ext cx="228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Polluted - June 5</a:t>
            </a:r>
          </a:p>
          <a:p>
            <a:pPr algn="ctr" defTabSz="914400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‘Haze’ particles dominate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867400" y="5282952"/>
            <a:ext cx="2286000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Clean – May 21</a:t>
            </a:r>
          </a:p>
          <a:p>
            <a:pPr algn="ctr" defTabSz="914400">
              <a:spcBef>
                <a:spcPct val="50000"/>
              </a:spcBef>
            </a:pPr>
            <a:r>
              <a:rPr lang="en-US" sz="1600">
                <a:solidFill>
                  <a:prstClr val="black"/>
                </a:solidFill>
                <a:latin typeface="Calibri"/>
              </a:rPr>
              <a:t>Coarse mode Sea Salt dominates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50991" y="6396335"/>
            <a:ext cx="2093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K. Froyd, NOAA</a:t>
            </a:r>
          </a:p>
        </p:txBody>
      </p:sp>
    </p:spTree>
    <p:extLst>
      <p:ext uri="{BB962C8B-B14F-4D97-AF65-F5344CB8AC3E}">
        <p14:creationId xmlns:p14="http://schemas.microsoft.com/office/powerpoint/2010/main" val="65889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277" y="-27384"/>
            <a:ext cx="7159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sz="2800" b="1" dirty="0">
                <a:solidFill>
                  <a:prstClr val="black"/>
                </a:solidFill>
                <a:latin typeface="Calibri"/>
              </a:rPr>
              <a:t>Gas – Particle Partitioning of Reactive Nitrogen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19872" y="6453336"/>
            <a:ext cx="5372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black"/>
                </a:solidFill>
                <a:latin typeface="Calibri"/>
              </a:rPr>
              <a:t>CIMS (NOAA ESRL), AMS (U Colorado) , QCL (U Toronto)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836712"/>
            <a:ext cx="707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CA" dirty="0">
                <a:solidFill>
                  <a:prstClr val="black"/>
                </a:solidFill>
                <a:latin typeface="Calibri"/>
              </a:rPr>
              <a:t>Ammonia is limiting the formation of 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NH</a:t>
            </a:r>
            <a:r>
              <a:rPr lang="en-CA" baseline="-25000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NO</a:t>
            </a:r>
            <a:r>
              <a:rPr lang="en-CA" baseline="-25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n-CA" dirty="0" err="1" smtClean="0">
                <a:solidFill>
                  <a:prstClr val="black"/>
                </a:solidFill>
                <a:latin typeface="Calibri"/>
              </a:rPr>
              <a:t>Raluca</a:t>
            </a:r>
            <a:r>
              <a:rPr lang="en-CA" dirty="0" smtClean="0">
                <a:solidFill>
                  <a:prstClr val="black"/>
                </a:solidFill>
                <a:latin typeface="Calibri"/>
              </a:rPr>
              <a:t> Ellis, Univ. Toronto) </a:t>
            </a:r>
            <a:endParaRPr lang="en-CA" baseline="-25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 descr="stack_NH3_NH4_HNO3_NO3_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03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ext532nm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20688"/>
            <a:ext cx="5486400" cy="2970213"/>
          </a:xfrm>
          <a:prstGeom prst="rect">
            <a:avLst/>
          </a:prstGeom>
          <a:noFill/>
        </p:spPr>
      </p:pic>
      <p:pic>
        <p:nvPicPr>
          <p:cNvPr id="2054" name="Picture 6" descr="SSA532n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0" y="673076"/>
            <a:ext cx="3581400" cy="2919412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0"/>
            <a:ext cx="68944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800" b="1" dirty="0">
                <a:solidFill>
                  <a:prstClr val="black"/>
                </a:solidFill>
                <a:latin typeface="Calibri"/>
              </a:rPr>
              <a:t>Aerosol Optical Properties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(ARI,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Manchester)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65724" y="6150114"/>
            <a:ext cx="58782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2000" i="1" dirty="0">
                <a:solidFill>
                  <a:prstClr val="black"/>
                </a:solidFill>
                <a:latin typeface="Calibri"/>
              </a:rPr>
              <a:t>Paola Massoli, Aerodyne Research Inc</a:t>
            </a:r>
          </a:p>
          <a:p>
            <a:pPr defTabSz="914400"/>
            <a:r>
              <a:rPr lang="en-US" sz="2000" i="1" dirty="0">
                <a:solidFill>
                  <a:prstClr val="black"/>
                </a:solidFill>
                <a:latin typeface="Calibri"/>
              </a:rPr>
              <a:t>James Allan, Jonathan Taylor, University of Manchester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0" y="3715544"/>
            <a:ext cx="88831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/>
              </a:rPr>
              <a:t>Total extinction measured by the ARI Cavity Attenuated Phase Shift (CAPS) instrument </a:t>
            </a:r>
          </a:p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/>
              </a:rPr>
              <a:t>Total absorption measured by the U. of Manchester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Aethalometer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(AE)</a:t>
            </a:r>
          </a:p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Calibri"/>
              </a:rPr>
              <a:t>Data are for 532 nm, sub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Symbol" pitchFamily="18" charset="2"/>
              </a:rPr>
              <a:t>μ</a:t>
            </a:r>
            <a:r>
              <a:rPr lang="en-US" sz="1600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size cut, ~35 %RH, and reported as hourly averages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ctr"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The particles measured at the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CalNex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–LA site exhibited scattering properties,  giving an overall single scattering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albedo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u="sng" dirty="0">
                <a:solidFill>
                  <a:prstClr val="black"/>
                </a:solidFill>
                <a:latin typeface="Calibri"/>
              </a:rPr>
              <a:t>(SSA) of 0.97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throughout the campaign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3400" y="838176"/>
            <a:ext cx="774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en-US" sz="1400">
                <a:solidFill>
                  <a:prstClr val="black"/>
                </a:solidFill>
                <a:latin typeface="Calibri"/>
              </a:rPr>
              <a:t>532 nm</a:t>
            </a:r>
          </a:p>
        </p:txBody>
      </p:sp>
    </p:spTree>
    <p:extLst>
      <p:ext uri="{BB962C8B-B14F-4D97-AF65-F5344CB8AC3E}">
        <p14:creationId xmlns:p14="http://schemas.microsoft.com/office/powerpoint/2010/main" val="297859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 &amp;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640960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Comprehensive gas-phase and aerosol chemistry/physics field experiment from May 15 – June 15 2010 at Caltech.</a:t>
            </a:r>
          </a:p>
          <a:p>
            <a:r>
              <a:rPr lang="en-US" dirty="0" smtClean="0"/>
              <a:t>Large number of new instruments were deployed for the first time during </a:t>
            </a:r>
            <a:r>
              <a:rPr lang="en-US" dirty="0" err="1" smtClean="0"/>
              <a:t>CalNex</a:t>
            </a:r>
            <a:r>
              <a:rPr lang="en-US" dirty="0" smtClean="0"/>
              <a:t>-LA. </a:t>
            </a:r>
          </a:p>
          <a:p>
            <a:r>
              <a:rPr lang="en-US" dirty="0" smtClean="0"/>
              <a:t>Expect new insights into radical chemistry and SOA formation.</a:t>
            </a:r>
          </a:p>
          <a:p>
            <a:r>
              <a:rPr lang="en-US" dirty="0" smtClean="0"/>
              <a:t>More info on </a:t>
            </a:r>
            <a:r>
              <a:rPr lang="en-US" dirty="0" err="1" smtClean="0"/>
              <a:t>CalNex</a:t>
            </a:r>
            <a:r>
              <a:rPr lang="en-US" dirty="0" smtClean="0"/>
              <a:t>-LA at: </a:t>
            </a:r>
            <a:r>
              <a:rPr lang="en-US" b="1" u="sng" dirty="0" smtClean="0">
                <a:hlinkClick r:id="rId2" tooltip="http://tinyurl.com/CalNex"/>
              </a:rPr>
              <a:t>tinyurl.com/</a:t>
            </a:r>
            <a:r>
              <a:rPr lang="en-US" b="1" u="sng" dirty="0" err="1" smtClean="0">
                <a:hlinkClick r:id="rId2" tooltip="http://tinyurl.com/CalNex"/>
              </a:rPr>
              <a:t>CalNex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4365104"/>
            <a:ext cx="4824536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California</a:t>
            </a:r>
            <a:r>
              <a:rPr lang="en-US" sz="33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300" b="1" dirty="0">
                <a:solidFill>
                  <a:prstClr val="black"/>
                </a:solidFill>
                <a:latin typeface="Calibri"/>
              </a:rPr>
              <a:t>Air Resources Board</a:t>
            </a:r>
          </a:p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NOAA</a:t>
            </a:r>
          </a:p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NSF</a:t>
            </a:r>
          </a:p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dirty="0">
                <a:solidFill>
                  <a:prstClr val="black"/>
                </a:solidFill>
                <a:latin typeface="Calibri"/>
              </a:rPr>
              <a:t>Many other funding agencies</a:t>
            </a:r>
          </a:p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300" b="1" dirty="0">
              <a:solidFill>
                <a:prstClr val="black"/>
              </a:solidFill>
              <a:latin typeface="Calibri"/>
            </a:endParaRPr>
          </a:p>
          <a:p>
            <a:pPr marL="342900" indent="-342900" algn="ctr" defTabSz="9144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300" b="1" u="sng" dirty="0">
                <a:solidFill>
                  <a:srgbClr val="FF0000"/>
                </a:solidFill>
                <a:latin typeface="Calibri"/>
              </a:rPr>
              <a:t>California Institute of Technology</a:t>
            </a:r>
          </a:p>
        </p:txBody>
      </p:sp>
      <p:pic>
        <p:nvPicPr>
          <p:cNvPr id="5" name="Picture 2" descr="C:\Users\Johan\Desktop\2010-06-10\DSC_25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940" y="5085184"/>
            <a:ext cx="4000059" cy="177281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5292080" y="3789040"/>
            <a:ext cx="2952328" cy="1152128"/>
          </a:xfrm>
          <a:prstGeom prst="wedgeEllipseCallout">
            <a:avLst>
              <a:gd name="adj1" fmla="val 36026"/>
              <a:gd name="adj2" fmla="val 101353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4400" b="1" dirty="0">
                <a:solidFill>
                  <a:srgbClr val="FF0000"/>
                </a:solidFill>
                <a:latin typeface="CommercialScript BT" pitchFamily="66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4509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696"/>
            <a:ext cx="4644008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Ozone formation in Los Angeles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Radical Chemistry / Budget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Nocturnal Chemistry and Mixing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Chlorine chemistry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NO</a:t>
            </a:r>
            <a:r>
              <a:rPr lang="en-US" baseline="-25000" dirty="0" err="1" smtClean="0"/>
              <a:t>y</a:t>
            </a:r>
            <a:r>
              <a:rPr lang="en-US" dirty="0" smtClean="0"/>
              <a:t> budget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2529" name="Picture 1" descr="E:\Work\Documents\Talks\AGU 2010\Temp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79"/>
            <a:ext cx="3938286" cy="2742733"/>
          </a:xfrm>
          <a:prstGeom prst="rect">
            <a:avLst/>
          </a:prstGeom>
          <a:noFill/>
        </p:spPr>
      </p:pic>
      <p:pic>
        <p:nvPicPr>
          <p:cNvPr id="33" name="Picture 32" descr="Volkam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88562"/>
            <a:ext cx="4283968" cy="2184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9552" y="3187128"/>
            <a:ext cx="1711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1400" i="1" dirty="0">
                <a:solidFill>
                  <a:prstClr val="black"/>
                </a:solidFill>
                <a:latin typeface="Calibri" pitchFamily="34" charset="0"/>
              </a:rPr>
              <a:t>Volkamer </a:t>
            </a:r>
            <a:r>
              <a:rPr lang="en-US" sz="1400" dirty="0">
                <a:solidFill>
                  <a:prstClr val="black"/>
                </a:solidFill>
                <a:latin typeface="Calibri" pitchFamily="34" charset="0"/>
              </a:rPr>
              <a:t>[GRL 2006]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0" y="5345832"/>
            <a:ext cx="9144000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OA characterization by most comprehensive suite of instruments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Emissions and chemistry of semi-volatile organic compounds (SVOCs) </a:t>
            </a: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Aqueous-phase chemistry 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283968" y="3789040"/>
            <a:ext cx="471601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SOA formation with anthropogenic VOCs &gt; biogenic VOCs 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marL="34290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260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a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1" y="951543"/>
            <a:ext cx="7573137" cy="568189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4" name="Line Callout 1 3"/>
          <p:cNvSpPr/>
          <p:nvPr/>
        </p:nvSpPr>
        <p:spPr>
          <a:xfrm>
            <a:off x="4915018" y="1730124"/>
            <a:ext cx="2242990" cy="420031"/>
          </a:xfrm>
          <a:prstGeom prst="borderCallout1">
            <a:avLst>
              <a:gd name="adj1" fmla="val 104464"/>
              <a:gd name="adj2" fmla="val -72"/>
              <a:gd name="adj3" fmla="val 228950"/>
              <a:gd name="adj4" fmla="val -35922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/>
              </a:rPr>
              <a:t>Caltech Ground Site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400066" y="2690195"/>
            <a:ext cx="1690046" cy="1600118"/>
          </a:xfrm>
          <a:prstGeom prst="straightConnector1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5166360"/>
            <a:ext cx="3414892" cy="132343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Average </a:t>
            </a:r>
            <a:r>
              <a:rPr lang="en-US" sz="2000" u="sng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daytime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conditions:</a:t>
            </a:r>
          </a:p>
          <a:p>
            <a:pPr marL="230188" indent="-2301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SW wind at 1-2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s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-1</a:t>
            </a:r>
            <a:endParaRPr lang="en-US" sz="20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30188" indent="-2301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2-4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transport to LA</a:t>
            </a:r>
          </a:p>
          <a:p>
            <a:pPr marL="230188" indent="-230188" fontAlgn="base">
              <a:spcBef>
                <a:spcPct val="0"/>
              </a:spcBef>
              <a:spcAft>
                <a:spcPct val="0"/>
              </a:spcAft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5-10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</a:t>
            </a:r>
            <a:r>
              <a:rPr lang="en-US" sz="200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transport to coast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2814" y="257536"/>
            <a:ext cx="541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Measurement Location in Pasadena</a:t>
            </a:r>
          </a:p>
        </p:txBody>
      </p:sp>
    </p:spTree>
    <p:extLst>
      <p:ext uri="{BB962C8B-B14F-4D97-AF65-F5344CB8AC3E}">
        <p14:creationId xmlns:p14="http://schemas.microsoft.com/office/powerpoint/2010/main" val="590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bas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31" y="951543"/>
            <a:ext cx="7573137" cy="5681891"/>
          </a:xfrm>
          <a:prstGeom prst="rect">
            <a:avLst/>
          </a:prstGeom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3710869" y="2310948"/>
            <a:ext cx="414161" cy="345918"/>
          </a:xfrm>
          <a:prstGeom prst="straightConnector1">
            <a:avLst/>
          </a:prstGeom>
          <a:ln w="952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5166360"/>
            <a:ext cx="355753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Average </a:t>
            </a:r>
            <a:r>
              <a:rPr lang="en-US" sz="2000" u="sng" dirty="0" smtClean="0">
                <a:solidFill>
                  <a:srgbClr val="000000"/>
                </a:solidFill>
              </a:rPr>
              <a:t>nighttime</a:t>
            </a:r>
            <a:r>
              <a:rPr lang="en-US" sz="2000" dirty="0" smtClean="0">
                <a:solidFill>
                  <a:srgbClr val="000000"/>
                </a:solidFill>
              </a:rPr>
              <a:t> conditions:</a:t>
            </a:r>
          </a:p>
          <a:p>
            <a:pPr marL="230188" indent="-230188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Light and variable winds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090114" y="2589403"/>
            <a:ext cx="481886" cy="100792"/>
          </a:xfrm>
          <a:prstGeom prst="straightConnector1">
            <a:avLst/>
          </a:prstGeom>
          <a:ln w="952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856006" y="2924303"/>
            <a:ext cx="468217" cy="1588"/>
          </a:xfrm>
          <a:prstGeom prst="straightConnector1">
            <a:avLst/>
          </a:prstGeom>
          <a:ln w="952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4915018" y="1730124"/>
            <a:ext cx="2242990" cy="420031"/>
          </a:xfrm>
          <a:prstGeom prst="borderCallout1">
            <a:avLst>
              <a:gd name="adj1" fmla="val 104464"/>
              <a:gd name="adj2" fmla="val -72"/>
              <a:gd name="adj3" fmla="val 228950"/>
              <a:gd name="adj4" fmla="val -35922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Caltech Ground Site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2814" y="257536"/>
            <a:ext cx="541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Measurement Location in Pasadena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28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oundSi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376"/>
            <a:ext cx="9144000" cy="5930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2814" y="257536"/>
            <a:ext cx="541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Measurement Location in Pasadena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16683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Photo: Jeff </a:t>
            </a:r>
            <a:r>
              <a:rPr lang="en-US" sz="1400" dirty="0" err="1" smtClean="0"/>
              <a:t>Peischl</a:t>
            </a:r>
            <a:endParaRPr lang="en-US" sz="1400" dirty="0" smtClean="0"/>
          </a:p>
        </p:txBody>
      </p:sp>
      <p:sp>
        <p:nvSpPr>
          <p:cNvPr id="7" name="Line Callout 1 6"/>
          <p:cNvSpPr/>
          <p:nvPr/>
        </p:nvSpPr>
        <p:spPr>
          <a:xfrm>
            <a:off x="900849" y="1730124"/>
            <a:ext cx="2242990" cy="420031"/>
          </a:xfrm>
          <a:prstGeom prst="borderCallout1">
            <a:avLst>
              <a:gd name="adj1" fmla="val 100235"/>
              <a:gd name="adj2" fmla="val 99705"/>
              <a:gd name="adj3" fmla="val 292377"/>
              <a:gd name="adj4" fmla="val 151753"/>
            </a:avLst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Caltech Ground Site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956478" y="1638445"/>
            <a:ext cx="1767228" cy="781519"/>
          </a:xfrm>
          <a:prstGeom prst="straightConnector1">
            <a:avLst/>
          </a:prstGeom>
          <a:ln w="1270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8620" y="1145590"/>
            <a:ext cx="1852565" cy="646331"/>
          </a:xfrm>
          <a:prstGeom prst="rect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Prevailing winds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during daytime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419" y="5726063"/>
            <a:ext cx="2784837" cy="830997"/>
          </a:xfrm>
          <a:prstGeom prst="rect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Mixed residential &amp;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business location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3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Field Setup at Caltech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4293096"/>
            <a:ext cx="2304256" cy="1152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Aerosol and Gas sampling towers</a:t>
            </a:r>
          </a:p>
          <a:p>
            <a:pPr marL="0" indent="0">
              <a:buNone/>
            </a:pPr>
            <a:r>
              <a:rPr lang="en-US" dirty="0" smtClean="0"/>
              <a:t>     10m high</a:t>
            </a:r>
            <a:endParaRPr lang="en-US" dirty="0"/>
          </a:p>
        </p:txBody>
      </p:sp>
      <p:pic>
        <p:nvPicPr>
          <p:cNvPr id="24578" name="Picture 2" descr="C:\Users\Johan\Desktop\2010-06-10\DSC_2430-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5899199" cy="3096344"/>
          </a:xfrm>
          <a:prstGeom prst="rect">
            <a:avLst/>
          </a:prstGeom>
          <a:noFill/>
        </p:spPr>
      </p:pic>
      <p:pic>
        <p:nvPicPr>
          <p:cNvPr id="24579" name="Picture 3" descr="C:\Users\Johan\Desktop\2010-06-10\DSC_25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3021" y="548680"/>
            <a:ext cx="3150979" cy="208823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125661" y="6093296"/>
            <a:ext cx="2304256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3693" y="6224736"/>
            <a:ext cx="28803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25861" y="6224736"/>
            <a:ext cx="28803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5741" y="6237312"/>
            <a:ext cx="17281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3798069" y="4149080"/>
            <a:ext cx="457200" cy="1943100"/>
            <a:chOff x="5600700" y="3600450"/>
            <a:chExt cx="457200" cy="1943100"/>
          </a:xfrm>
        </p:grpSpPr>
        <p:sp>
          <p:nvSpPr>
            <p:cNvPr id="13" name="Rectangle 12"/>
            <p:cNvSpPr/>
            <p:nvPr/>
          </p:nvSpPr>
          <p:spPr>
            <a:xfrm>
              <a:off x="5600700" y="53149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600700" y="5314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5600700" y="5314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00700" y="50863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600700" y="5086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5600700" y="5086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5600700" y="48577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600700" y="4857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600700" y="4857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5600700" y="46291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600700" y="46291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600700" y="46291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600700" y="44005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600700" y="44005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5600700" y="44005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600700" y="41719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600700" y="4171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600700" y="4171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5600700" y="39433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600700" y="3943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600700" y="3943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5600700" y="37147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600700" y="3714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5600700" y="3714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5600700" y="3600450"/>
              <a:ext cx="457200" cy="114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4734173" y="6093296"/>
            <a:ext cx="529208" cy="529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382245" y="6093296"/>
            <a:ext cx="516668" cy="5292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-36512" y="6585075"/>
            <a:ext cx="5994821" cy="156293"/>
          </a:xfrm>
          <a:prstGeom prst="rect">
            <a:avLst/>
          </a:prstGeom>
          <a:solidFill>
            <a:srgbClr val="4E3932"/>
          </a:solidFill>
          <a:ln w="9525" algn="ctr">
            <a:noFill/>
            <a:round/>
            <a:headEnd/>
            <a:tailEnd/>
          </a:ln>
        </p:spPr>
        <p:txBody>
          <a:bodyPr wrap="square">
            <a:noAutofit/>
          </a:bodyPr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1" name="Group 3"/>
          <p:cNvGrpSpPr>
            <a:grpSpLocks/>
          </p:cNvGrpSpPr>
          <p:nvPr/>
        </p:nvGrpSpPr>
        <p:grpSpPr bwMode="auto">
          <a:xfrm>
            <a:off x="2645941" y="6093296"/>
            <a:ext cx="1872258" cy="504056"/>
            <a:chOff x="1885950" y="3829050"/>
            <a:chExt cx="2286000" cy="457200"/>
          </a:xfrm>
        </p:grpSpPr>
        <p:sp>
          <p:nvSpPr>
            <p:cNvPr id="42" name="Rectangle 41"/>
            <p:cNvSpPr/>
            <p:nvPr/>
          </p:nvSpPr>
          <p:spPr>
            <a:xfrm>
              <a:off x="1885950" y="3829050"/>
              <a:ext cx="2286000" cy="457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171700" y="3886200"/>
              <a:ext cx="285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600450" y="3886200"/>
              <a:ext cx="28575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14650" y="3886200"/>
              <a:ext cx="17145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1609026" y="6237312"/>
            <a:ext cx="17281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205781" y="6224736"/>
            <a:ext cx="288032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oup 9"/>
          <p:cNvGrpSpPr>
            <a:grpSpLocks/>
          </p:cNvGrpSpPr>
          <p:nvPr/>
        </p:nvGrpSpPr>
        <p:grpSpPr bwMode="auto">
          <a:xfrm>
            <a:off x="1133773" y="4149080"/>
            <a:ext cx="457200" cy="1943100"/>
            <a:chOff x="5600700" y="3600450"/>
            <a:chExt cx="457200" cy="1943100"/>
          </a:xfrm>
        </p:grpSpPr>
        <p:sp>
          <p:nvSpPr>
            <p:cNvPr id="49" name="Rectangle 48"/>
            <p:cNvSpPr/>
            <p:nvPr/>
          </p:nvSpPr>
          <p:spPr>
            <a:xfrm>
              <a:off x="5600700" y="53149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5600700" y="5314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5600700" y="5314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5600700" y="50863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5600700" y="5086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5600700" y="5086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5600700" y="48577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600700" y="4857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5600700" y="4857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5600700" y="46291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600700" y="46291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600700" y="46291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5600700" y="44005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5600700" y="44005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600700" y="44005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5600700" y="41719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600700" y="4171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5600700" y="41719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5600700" y="39433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5600700" y="3943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600700" y="39433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5600700" y="3714750"/>
              <a:ext cx="457200" cy="228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600700" y="3714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600700" y="3714750"/>
              <a:ext cx="457200" cy="228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600700" y="3600450"/>
              <a:ext cx="457200" cy="114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7409" name="Picture 1" descr="C:\Users\Johan\Desktop\2010-06-15\DSC_2872.jpg"/>
          <p:cNvPicPr>
            <a:picLocks noChangeAspect="1" noChangeArrowheads="1"/>
          </p:cNvPicPr>
          <p:nvPr/>
        </p:nvPicPr>
        <p:blipFill>
          <a:blip r:embed="rId4" cstate="screen">
            <a:lum bright="17000" contras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708920"/>
            <a:ext cx="2340768" cy="2372075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>
            <a:off x="5940152" y="548680"/>
            <a:ext cx="12071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Keck Roof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0" y="620688"/>
            <a:ext cx="116935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Main Site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372200" y="2636912"/>
            <a:ext cx="155202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914400"/>
            <a:r>
              <a:rPr lang="en-US" sz="2000" dirty="0">
                <a:solidFill>
                  <a:prstClr val="black"/>
                </a:solidFill>
                <a:latin typeface="Calibri"/>
              </a:rPr>
              <a:t>Millikan Roof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012160" y="5288340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9 Lab Trailers (2000 sq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)</a:t>
            </a:r>
          </a:p>
          <a:p>
            <a:pPr marL="231775" indent="-231775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70 instr.  / 16 samplers</a:t>
            </a:r>
          </a:p>
          <a:p>
            <a:pPr marL="231775" indent="-231775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2000 amp power</a:t>
            </a:r>
          </a:p>
          <a:p>
            <a:pPr marL="231775" indent="-231775" defTabSz="914400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50 – 70 participants</a:t>
            </a:r>
          </a:p>
        </p:txBody>
      </p:sp>
    </p:spTree>
    <p:extLst>
      <p:ext uri="{BB962C8B-B14F-4D97-AF65-F5344CB8AC3E}">
        <p14:creationId xmlns:p14="http://schemas.microsoft.com/office/powerpoint/2010/main" val="32543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Gas-Phase Measurements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12" y="588084"/>
          <a:ext cx="8784975" cy="61532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84376"/>
                <a:gridCol w="3744416"/>
                <a:gridCol w="1656183"/>
              </a:tblGrid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VOCs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GC-MS, online VOCs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916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NO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SO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NO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HONO,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HCHO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DOAS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UCLA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515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OH and HO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OH reactivity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–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FAGE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Indiana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Univ.</a:t>
                      </a: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Photolysis frequencies, Total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sky imager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Scanning Actinic Flux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Spectroradiometer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Houston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SO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NO/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latin typeface="+mn-lt"/>
                        </a:rPr>
                        <a:t>x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n-US" sz="1400" b="0" i="0" u="none" strike="noStrike" baseline="-2500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y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CO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UV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Abs / Flour/ CL+ photolysis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cell and Mo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converter / VUV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Houston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39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acids, HONO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HNCO,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HCl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  HNO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HCHO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Hantzsch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reaction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fluorescence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Houston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CHOCHO,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HONO,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pt-BR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pt-BR" sz="1400" b="0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CEAS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GC-ECD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ClNO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PANs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Calgary</a:t>
                      </a:r>
                    </a:p>
                  </a:txBody>
                  <a:tcPr marL="9525" marR="9525" marT="9525" marB="0" anchor="b"/>
                </a:tc>
              </a:tr>
              <a:tr h="2211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 / CO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VUV / NDIR absorption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 phase and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semivolatile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organics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High-resolution PTR-TOF 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Utrecht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water-soluble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OC in the gas-phase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PILS and mist chamber + online WSOC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Georgia 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032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gas-phase organics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&amp;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semivolatiles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High Resolution EI-TOF-MS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gas-phase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semivolatiles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Sorbent tubes + off-line TD-GCMS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CMU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172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urban meteorology, eddy covariance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various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 ARL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HCHO, CHOCHO, NO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aerosol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SCD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MAX-DOAS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QC-TILDAS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of Toronto</a:t>
                      </a: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Soluble gases (HNO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NH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GP-IC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CARB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13CO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WS-CRDS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Caltech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Organic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acids + other organics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MOVI-TOF-CIMS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Univ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. of Washington</a:t>
                      </a: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Daily canister for VOC analysis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Offline GC- FID / 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US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EPA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Research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CHOCHO,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</a:t>
                      </a:r>
                      <a:r>
                        <a:rPr lang="en-US" sz="1400" b="0" i="0" u="none" strike="noStrike" baseline="-25000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LED-CE-DOAS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Met parameters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Ground site Caltech Library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Roof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NOAA / Caltech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2100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Wet Chemical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(HPLC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027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semivolatile gas-phase hydrocarbons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solid adsorption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and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liquid extraction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Loyola Marymount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55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Aerosol Measurements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512" y="548680"/>
          <a:ext cx="8712968" cy="60026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04322"/>
                <a:gridCol w="3304731"/>
                <a:gridCol w="2503915"/>
              </a:tblGrid>
              <a:tr h="16942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Size resolved</a:t>
                      </a:r>
                      <a:r>
                        <a:rPr lang="en-US" sz="13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submicron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chemical comp.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High-resolution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-AMS (HR-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-AMS)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Potential aerosol mass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U-Boulder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Penn State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Organic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aerosol composition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Soft-Ionization HR-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ToF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Submicron particle number distributions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TSI SMPS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</a:t>
                      </a:r>
                      <a:r>
                        <a:rPr lang="en-US" sz="13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Research-quality monitor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particle number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TSI Water CPC 3786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 number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distrib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.(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 nm - 10 um)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Grimm OPC 1.109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 and 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hr Sunset Labs thermal-optical analyzer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Georgia Tech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water-soluble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 in Particles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PILS and mist chamber + online WSOC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Georgia Tech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PM2.5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carboxylic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acids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PILS + ion chromatography and CIMS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Georgia Tech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80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1-hr molecular tracers (particles and semivol.)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TAG-AMS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 Berkeley,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Aer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Dynamics, Aerodyne, CU-Boulder</a:t>
                      </a:r>
                      <a:r>
                        <a:rPr lang="en-US" sz="13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192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1-hr molecular tracers (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part. &amp;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semivol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2D Thermal-Desorption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Aerosol GC-MS (TAG)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UC Berkeley,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Aer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Dynamics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PM semivolatile and non-volatile organics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High-resolution PTR-TOF 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Utrecht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HR-MS analysis of WSOC/N compounds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PILS-collector +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Electrospray-Orbitrap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UHR MS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DOE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PNNL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EMSL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coating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SP-AMS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U. Manchester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UK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7-Wavelength Aethalometer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U. Manchester, UK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 absorption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DMT 3-Wavelength Photoacoustic Sensor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U. Manchester, UK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Black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carbon mass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DMT SP2 (Soot Particle Soot Photometer)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U. Manchester, UK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particle composition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200-5000nm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PALMS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NOAA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Single </a:t>
                      </a:r>
                      <a:r>
                        <a:rPr lang="en-US" sz="13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nanoparticle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composition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Delaware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Cloud condensation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nuclei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(CCN) spectrum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DMT CCN Counter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Brookhaven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Size-resolved CCN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SMPS + DMT CCN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Brookhaven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Ions in aerosol (SO</a:t>
                      </a:r>
                      <a:r>
                        <a:rPr lang="en-US" sz="13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NO</a:t>
                      </a:r>
                      <a:r>
                        <a:rPr lang="en-US" sz="13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K, etc.)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GP-IC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CARB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Particle-phase organic acids + other organics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MOVI-TOF-CIMS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Univ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of Washington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Submicron particle number distributions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TSI SMPS #2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Boulder</a:t>
                      </a:r>
                    </a:p>
                  </a:txBody>
                  <a:tcPr marL="9525" marR="9525" marT="9525" marB="0" anchor="b"/>
                </a:tc>
              </a:tr>
              <a:tr h="19543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Submicron size distribution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UHSAS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 Boulder</a:t>
                      </a:r>
                      <a:endParaRPr lang="fi-FI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51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Supermicron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size distribution &amp;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PBAP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UV-APS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CU Boulder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0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2196</Words>
  <Application>Microsoft Macintosh PowerPoint</Application>
  <PresentationFormat>On-screen Show (4:3)</PresentationFormat>
  <Paragraphs>447</Paragraphs>
  <Slides>29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1_Office Theme</vt:lpstr>
      <vt:lpstr>Larissa-Design</vt:lpstr>
      <vt:lpstr>1_Larissa-Design</vt:lpstr>
      <vt:lpstr>2_Larissa-Design</vt:lpstr>
      <vt:lpstr>3_Larissa-Design</vt:lpstr>
      <vt:lpstr>4_Larissa-Design</vt:lpstr>
      <vt:lpstr>Equation</vt:lpstr>
      <vt:lpstr>Overview and Early Results</vt:lpstr>
      <vt:lpstr>The CalNex-LA Team</vt:lpstr>
      <vt:lpstr>Motivation</vt:lpstr>
      <vt:lpstr>PowerPoint Presentation</vt:lpstr>
      <vt:lpstr>PowerPoint Presentation</vt:lpstr>
      <vt:lpstr>PowerPoint Presentation</vt:lpstr>
      <vt:lpstr>Field Setup at Caltech</vt:lpstr>
      <vt:lpstr>Gas-Phase Measurements</vt:lpstr>
      <vt:lpstr>Aerosol Measurements</vt:lpstr>
      <vt:lpstr>Aerosol Measurements (cont.) + Samplers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Vertical Structure at the Site (UCLA)</vt:lpstr>
      <vt:lpstr>PowerPoint Presentation</vt:lpstr>
      <vt:lpstr>PowerPoint Presentation</vt:lpstr>
      <vt:lpstr>Radical Budget (NOAA, Houston, Indiana)</vt:lpstr>
      <vt:lpstr>Reduction in Photolysis Rates (Univ. Houston)</vt:lpstr>
      <vt:lpstr>PowerPoint Presentation</vt:lpstr>
      <vt:lpstr>SP2-AMS measurements of BC and its Coatings</vt:lpstr>
      <vt:lpstr>PALMS particle types mapped onto aerosol size distribution </vt:lpstr>
      <vt:lpstr>PowerPoint Presentation</vt:lpstr>
      <vt:lpstr>PowerPoint Presentation</vt:lpstr>
      <vt:lpstr>Conclusions &amp; Acknowledgements</vt:lpstr>
    </vt:vector>
  </TitlesOfParts>
  <Company>NOAA Aeronomy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Early Results</dc:title>
  <dc:creator>Joost deGouw</dc:creator>
  <cp:lastModifiedBy>Joost deGouw</cp:lastModifiedBy>
  <cp:revision>11</cp:revision>
  <dcterms:created xsi:type="dcterms:W3CDTF">2011-01-10T23:56:03Z</dcterms:created>
  <dcterms:modified xsi:type="dcterms:W3CDTF">2011-01-11T04:27:01Z</dcterms:modified>
</cp:coreProperties>
</file>